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86" r:id="rId3"/>
    <p:sldId id="275" r:id="rId4"/>
    <p:sldId id="281" r:id="rId5"/>
    <p:sldId id="276" r:id="rId6"/>
    <p:sldId id="280" r:id="rId7"/>
    <p:sldId id="279" r:id="rId8"/>
    <p:sldId id="282" r:id="rId9"/>
    <p:sldId id="285" r:id="rId10"/>
    <p:sldId id="278" r:id="rId11"/>
    <p:sldId id="287" r:id="rId12"/>
    <p:sldId id="283" r:id="rId13"/>
    <p:sldId id="288" r:id="rId14"/>
    <p:sldId id="290" r:id="rId15"/>
    <p:sldId id="291" r:id="rId16"/>
    <p:sldId id="292" r:id="rId17"/>
    <p:sldId id="293" r:id="rId18"/>
    <p:sldId id="294" r:id="rId19"/>
    <p:sldId id="297" r:id="rId20"/>
    <p:sldId id="295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FFEA6-69C2-E148-B302-08F3B7100762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0E5F0-0305-A84F-BF39-4E225C66E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065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0E5F0-0305-A84F-BF39-4E225C66E5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6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0E5F0-0305-A84F-BF39-4E225C66E5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364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0E5F0-0305-A84F-BF39-4E225C66E52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986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0E5F0-0305-A84F-BF39-4E225C66E52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621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0E5F0-0305-A84F-BF39-4E225C66E52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5882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0E5F0-0305-A84F-BF39-4E225C66E52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610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0E5F0-0305-A84F-BF39-4E225C66E52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275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0E5F0-0305-A84F-BF39-4E225C66E52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776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0E5F0-0305-A84F-BF39-4E225C66E52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09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1BD1-6047-8CD5-E411-36DDCA3BA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0E53D-1BE0-87C0-FF6B-9168E004B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FDD54-7B68-252E-AE29-9FA13709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BA2FD-B787-3E48-BEA5-FA04326E57FE}" type="datetime1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A73F0-5F62-1244-F699-BC4165471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1AE63-EAD0-F916-D323-EC89504FF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71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91CA-7AAE-DF8E-EDA3-A236104B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49038-DCFF-1713-4089-C52FF401B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65CED-8CB7-3CC0-B4DB-0E93C007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ADA9E-96FF-0E45-B284-0922BAA7E13C}" type="datetime1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9DB26-EFC0-6383-E1E1-8E00F4F8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0947F-BC2F-B265-E5AA-7BB5A483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37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50CEB5-724F-0330-A603-41D97049A6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01077-7ADC-2A6D-7D7F-546BF02E3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B2DBF-B956-6906-843E-E2BACBB0D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09BB-155E-7744-9998-B722542B9017}" type="datetime1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C8293-ECE7-4946-4244-EEAADF1E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BC12-BD24-C64C-B7BA-9305768B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2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6E0C-D011-2E24-81E6-36995A24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0C1FE-6FB8-2761-3F64-6997329A8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72AA6-96E8-008D-121C-BBB75C5F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84612-1567-7847-9A29-A9750CE29A19}" type="datetime1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C851B-98AD-FFF9-8E0E-7F0775B9C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16EF7-43E7-4BEF-75FD-D82282D8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230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795C-3B89-9FA4-69EF-C0FE7FC5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F26AB-BDCE-2336-82A0-3D66927F7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7FE00-29A6-1F41-B508-C8A041BF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93A0F-CBC1-5D43-95C6-83649B105225}" type="datetime1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A994A-B83A-D649-6850-51250977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0E608-4514-FACD-2D2D-19C279C8D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C7B0-0928-664C-E66D-C7EB3161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97945-F52E-E843-FF01-E27B7FBA77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801EE-A93B-2938-E4EC-FC6133B07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F8EDB-4FE9-9A74-7FE0-AB1D7D30B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6DDDC-9E14-654F-9E13-93F1A4FD5055}" type="datetime1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55304-0136-A13E-2790-8A2E3146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F3C7E-D64A-3C0D-C57E-02734E73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69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C8FDF-29F5-BF3E-D7EF-A2577CCA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D8BBF-E71B-EB9F-1731-70A747517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6882B-E47F-9E67-03A8-CDF178E89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A95AD-4C42-D9C0-0159-04007F3C9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AE78AE-79A7-50B1-AE15-40BDDC50B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2CAFBB-F3C5-F704-A754-78595EBD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C3F34-6FFA-1A4A-88B7-D990F496FF06}" type="datetime1">
              <a:rPr lang="en-GB" smtClean="0"/>
              <a:t>14/12/2023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9D388D-10B6-7738-4201-2EA6295E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0F159C-46EB-1303-2332-2D81A9A1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904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84B6-2820-D8B5-5F80-FB470616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C37B9-740D-A5E4-8686-36B68066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98C50-2ED4-2E4A-9E35-87625B7F3691}" type="datetime1">
              <a:rPr lang="en-GB" smtClean="0"/>
              <a:t>14/12/2023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64CA7-BED9-4840-190D-44128918D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86B99-BB1D-4115-9340-E43811D6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34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7D7C48-7580-E6B3-E037-64C55E63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FA28-8C77-7A41-86F9-6E62C70FBCF6}" type="datetime1">
              <a:rPr lang="en-GB" smtClean="0"/>
              <a:t>14/12/2023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59BA9-D4A5-CFE8-92EB-C216D5AA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81A24-FA15-6939-966F-4F8C32F5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87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D855-4229-F6ED-FF57-23D553A6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1DD22-5E12-144E-C66A-A7A109274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221D9-D133-9817-EA43-DFA94E203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240BD-93C4-90AD-1BD1-7CDFB9E6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8854-7EB0-534B-8D74-2A7776A8009A}" type="datetime1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B4742-9857-6D84-49DA-18917FDF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A5B8B-D334-4B73-A8AA-F698FDA0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2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B326-CE91-C819-FDDB-4F2B90096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5896D7-B1C9-C4B6-C970-48F88782C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30E4A6-EF07-D45B-3173-C70C654A4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77BA0-B4AD-AE50-3A13-9710AD88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4BAD-E9FB-0D4B-A59E-98316EC15E0B}" type="datetime1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7F61E-BF27-0503-EB86-881A6056D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AEB38-436F-0A8F-108E-2CA1986D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26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13DE1-E3F6-1E25-5917-59E5CDCB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CEF7E-365B-EF43-F688-B1CD7FA09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3FDE-EF2E-8B37-9B9C-FE1B21CF5E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C391D-456E-8943-8003-34E355EAF6C3}" type="datetime1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5665D-B2BC-7757-5527-BDC6113CA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70283-4222-C075-7270-B9813E37E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FFD44-168B-1C43-8782-2446C5982D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99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F670DD-F0B0-51B5-A219-67E39AFD5179}"/>
                  </a:ext>
                </a:extLst>
              </p:cNvPr>
              <p:cNvSpPr txBox="1"/>
              <p:nvPr/>
            </p:nvSpPr>
            <p:spPr>
              <a:xfrm>
                <a:off x="819397" y="1888177"/>
                <a:ext cx="10770920" cy="2960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Contents:</a:t>
                </a:r>
                <a:endParaRPr lang="en-GB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Jet variables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last </a:t>
                </a:r>
                <a:r>
                  <a:rPr lang="de-DE" sz="2000" dirty="0" err="1"/>
                  <a:t>week</a:t>
                </a:r>
                <a:r>
                  <a:rPr lang="de-DE" sz="2000" dirty="0"/>
                  <a:t>, </a:t>
                </a:r>
                <a:r>
                  <a:rPr lang="de-DE" sz="2000" dirty="0" err="1"/>
                  <a:t>now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plotted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sub-samples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000" dirty="0"/>
                  <a:t>-,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- and light-jets.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Their distribution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.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2000" dirty="0"/>
                  <a:t>Model performance.</a:t>
                </a:r>
                <a:endParaRPr lang="en-GB" sz="2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de-DE" sz="2000" dirty="0"/>
                  <a:t>New </a:t>
                </a:r>
                <a:r>
                  <a:rPr lang="de-DE" sz="2000" dirty="0" err="1"/>
                  <a:t>jet</a:t>
                </a:r>
                <a:r>
                  <a:rPr lang="de-DE" sz="2000" dirty="0"/>
                  <a:t> variables and </a:t>
                </a:r>
                <a:r>
                  <a:rPr lang="de-DE" sz="2000" dirty="0" err="1"/>
                  <a:t>their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distributions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over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F670DD-F0B0-51B5-A219-67E39AFD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97" y="1888177"/>
                <a:ext cx="10770920" cy="2960041"/>
              </a:xfrm>
              <a:prstGeom prst="rect">
                <a:avLst/>
              </a:prstGeom>
              <a:blipFill>
                <a:blip r:embed="rId2"/>
                <a:stretch>
                  <a:fillRect l="-1413" t="-2564"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80B68D-1B40-47FF-BFA2-054109CA3B92}"/>
              </a:ext>
            </a:extLst>
          </p:cNvPr>
          <p:cNvSpPr txBox="1"/>
          <p:nvPr/>
        </p:nvSpPr>
        <p:spPr>
          <a:xfrm>
            <a:off x="965860" y="546266"/>
            <a:ext cx="1026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MSc Project Weekly Update (14</a:t>
            </a:r>
            <a:r>
              <a:rPr lang="en-GB" sz="4000" baseline="30000" dirty="0"/>
              <a:t>th</a:t>
            </a:r>
            <a:r>
              <a:rPr lang="en-GB" sz="4000" dirty="0"/>
              <a:t> Dec)</a:t>
            </a:r>
          </a:p>
          <a:p>
            <a:pPr algn="ctr"/>
            <a:r>
              <a:rPr lang="en-GB" sz="2000" b="1" dirty="0"/>
              <a:t>Ruben Hönscheid | Supervisor: Prof. Tim Scanlon</a:t>
            </a:r>
          </a:p>
        </p:txBody>
      </p:sp>
    </p:spTree>
    <p:extLst>
      <p:ext uri="{BB962C8B-B14F-4D97-AF65-F5344CB8AC3E}">
        <p14:creationId xmlns:p14="http://schemas.microsoft.com/office/powerpoint/2010/main" val="158956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2974" y="375344"/>
                <a:ext cx="3460668" cy="14518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sz="2400" b="1" dirty="0"/>
                  <a:t>Number of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sz="2400" b="1" dirty="0"/>
                  <a:t> hadrons: background rejection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2974" y="375344"/>
                <a:ext cx="3460668" cy="1451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1292" y="293832"/>
            <a:ext cx="3841529" cy="298785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8064593" y="293832"/>
            <a:ext cx="3841529" cy="298785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285878" y="1827144"/>
                <a:ext cx="3647764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Presence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000" dirty="0"/>
                  <a:t>-</a:t>
                </a:r>
                <a:r>
                  <a:rPr lang="de-DE" sz="2000" dirty="0" err="1"/>
                  <a:t>hadrons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does</a:t>
                </a:r>
                <a:r>
                  <a:rPr lang="de-DE" sz="2000" dirty="0"/>
                  <a:t> not </a:t>
                </a:r>
                <a:r>
                  <a:rPr lang="de-DE" sz="2000" dirty="0" err="1"/>
                  <a:t>improve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background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rejection</a:t>
                </a:r>
                <a:r>
                  <a:rPr lang="de-DE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Probably</a:t>
                </a:r>
                <a:r>
                  <a:rPr lang="de-DE" sz="2000" dirty="0"/>
                  <a:t> a </a:t>
                </a:r>
                <a:r>
                  <a:rPr lang="de-DE" sz="2000" dirty="0" err="1"/>
                  <a:t>symptom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2000" dirty="0"/>
                  <a:t>: More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000" dirty="0"/>
                  <a:t>-</a:t>
                </a:r>
                <a:r>
                  <a:rPr lang="de-DE" sz="2000" dirty="0" err="1"/>
                  <a:t>hadrons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are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likely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occur</a:t>
                </a:r>
                <a:r>
                  <a:rPr lang="de-DE" sz="2000" dirty="0"/>
                  <a:t> at high-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2000" dirty="0"/>
                  <a:t>, </a:t>
                </a:r>
                <a:r>
                  <a:rPr lang="de-DE" sz="2000" dirty="0" err="1"/>
                  <a:t>where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model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performs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poorly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different </a:t>
                </a:r>
                <a:r>
                  <a:rPr lang="de-DE" sz="2000" dirty="0" err="1"/>
                  <a:t>reasons</a:t>
                </a:r>
                <a:r>
                  <a:rPr lang="de-DE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Similar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story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with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number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tracks</a:t>
                </a:r>
                <a:endParaRPr lang="de-DE" sz="2000" dirty="0"/>
              </a:p>
              <a:p>
                <a:endParaRPr lang="de-DE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/>
                  <a:t>Similar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plots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number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dirty="0"/>
                  <a:t>-</a:t>
                </a:r>
                <a:r>
                  <a:rPr lang="de-DE" sz="2000" dirty="0" err="1"/>
                  <a:t>hadrons</a:t>
                </a:r>
                <a:r>
                  <a:rPr lang="de-DE" sz="2000" dirty="0"/>
                  <a:t>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78" y="1827144"/>
                <a:ext cx="3647764" cy="4708981"/>
              </a:xfrm>
              <a:prstGeom prst="rect">
                <a:avLst/>
              </a:prstGeom>
              <a:blipFill>
                <a:blip r:embed="rId5"/>
                <a:stretch>
                  <a:fillRect l="-1389" t="-809" r="-694" b="-1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976DFE-AA14-4EF6-DE58-3964D02942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75235" y="3572600"/>
            <a:ext cx="3841530" cy="298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6A6DA-B99C-EF73-6492-0DD71B53F7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064593" y="3572601"/>
            <a:ext cx="3841529" cy="2987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82D62-01B7-FC03-D12E-0C142728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60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3382-16E3-B73D-D34F-97911415F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67" y="365125"/>
            <a:ext cx="5502234" cy="1325563"/>
          </a:xfrm>
        </p:spPr>
        <p:txBody>
          <a:bodyPr>
            <a:noAutofit/>
          </a:bodyPr>
          <a:lstStyle/>
          <a:p>
            <a:pPr algn="ctr"/>
            <a:r>
              <a:rPr lang="en-GB" sz="3200" b="1" dirty="0"/>
              <a:t>Number of fake &amp; pile-up tracks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F61D4-C366-56AD-3AA4-E2AB1ED99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768" y="1690688"/>
                <a:ext cx="5502232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We saw last week that fake and pile-up degrade the model performance.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Fake tracks have a larger impact than pile-up tracks.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Now look at their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400" dirty="0"/>
                  <a:t> distributions.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EF61D4-C366-56AD-3AA4-E2AB1ED99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768" y="1690688"/>
                <a:ext cx="5502232" cy="4351338"/>
              </a:xfrm>
              <a:blipFill>
                <a:blip r:embed="rId2"/>
                <a:stretch>
                  <a:fillRect l="-1379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CCDFEA7-8B0D-6E34-D399-03A29351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773" y="181383"/>
            <a:ext cx="4155899" cy="3232366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7B23A2F-1EB8-705C-2A47-4A60DD26A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73" y="3535878"/>
            <a:ext cx="4155899" cy="32323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D8F91-E45F-03E4-D454-567D23D7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30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1311" y="472003"/>
                <a:ext cx="3831884" cy="72072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sz="2400" b="1" dirty="0"/>
                  <a:t>Number of fake &amp; pile-up tracks: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2400" b="1" dirty="0"/>
                  <a:t> (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2400" b="1" dirty="0"/>
                  <a:t>- and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2400" b="1" dirty="0"/>
                  <a:t>-sample)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1311" y="472003"/>
                <a:ext cx="3831884" cy="720725"/>
              </a:xfrm>
              <a:blipFill>
                <a:blip r:embed="rId2"/>
                <a:stretch>
                  <a:fillRect t="-10169" b="-20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36F052D-2BB9-88FD-45F3-4B130EA265F6}"/>
              </a:ext>
            </a:extLst>
          </p:cNvPr>
          <p:cNvSpPr txBox="1"/>
          <p:nvPr/>
        </p:nvSpPr>
        <p:spPr>
          <a:xfrm>
            <a:off x="933713" y="5790787"/>
            <a:ext cx="10324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de-DE" sz="2000" b="0" dirty="0"/>
          </a:p>
          <a:p>
            <a:pPr algn="ctr"/>
            <a:endParaRPr lang="en-GB" sz="2000" dirty="0"/>
          </a:p>
        </p:txBody>
      </p:sp>
      <p:pic>
        <p:nvPicPr>
          <p:cNvPr id="6" name="Picture 5" descr="A graph with red lines&#10;&#10;Description automatically generated">
            <a:extLst>
              <a:ext uri="{FF2B5EF4-FFF2-40B4-BE49-F238E27FC236}">
                <a16:creationId xmlns:a16="http://schemas.microsoft.com/office/drawing/2014/main" id="{73F12215-591C-ED6D-6291-FA2AC56C2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91" y="273792"/>
            <a:ext cx="3957562" cy="2968172"/>
          </a:xfrm>
          <a:prstGeom prst="rect">
            <a:avLst/>
          </a:prstGeom>
        </p:spPr>
      </p:pic>
      <p:pic>
        <p:nvPicPr>
          <p:cNvPr id="9" name="Picture 8" descr="A graph with red lines&#10;&#10;Description automatically generated">
            <a:extLst>
              <a:ext uri="{FF2B5EF4-FFF2-40B4-BE49-F238E27FC236}">
                <a16:creationId xmlns:a16="http://schemas.microsoft.com/office/drawing/2014/main" id="{DD961AEA-78CB-2909-5B18-066B889F9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805" y="273792"/>
            <a:ext cx="3957563" cy="2968173"/>
          </a:xfrm>
          <a:prstGeom prst="rect">
            <a:avLst/>
          </a:prstGeom>
        </p:spPr>
      </p:pic>
      <p:pic>
        <p:nvPicPr>
          <p:cNvPr id="13" name="Picture 12" descr="A graph with red lines&#10;&#10;Description automatically generated">
            <a:extLst>
              <a:ext uri="{FF2B5EF4-FFF2-40B4-BE49-F238E27FC236}">
                <a16:creationId xmlns:a16="http://schemas.microsoft.com/office/drawing/2014/main" id="{9A2CD05F-F773-4CED-8A9E-9C4D9D141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491" y="3417825"/>
            <a:ext cx="3957563" cy="2968172"/>
          </a:xfrm>
          <a:prstGeom prst="rect">
            <a:avLst/>
          </a:prstGeom>
        </p:spPr>
      </p:pic>
      <p:pic>
        <p:nvPicPr>
          <p:cNvPr id="15" name="Picture 14" descr="A graph with red lines&#10;&#10;Description automatically generated">
            <a:extLst>
              <a:ext uri="{FF2B5EF4-FFF2-40B4-BE49-F238E27FC236}">
                <a16:creationId xmlns:a16="http://schemas.microsoft.com/office/drawing/2014/main" id="{6D42AE92-71D0-7990-28AC-5C371FB45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805" y="3417825"/>
            <a:ext cx="3957563" cy="2968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CE9D57-9A43-565C-1E37-FAC0748124F3}"/>
                  </a:ext>
                </a:extLst>
              </p:cNvPr>
              <p:cNvSpPr txBox="1"/>
              <p:nvPr/>
            </p:nvSpPr>
            <p:spPr>
              <a:xfrm>
                <a:off x="351310" y="1390939"/>
                <a:ext cx="383188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Same results as last week. </a:t>
                </a:r>
              </a:p>
              <a:p>
                <a:endParaRPr lang="en-GB" dirty="0"/>
              </a:p>
              <a:p>
                <a:r>
                  <a:rPr lang="en-GB" dirty="0"/>
                  <a:t>Fake tracks become common at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Pile-up peaks at 1000 GeV and subsequently decreases.</a:t>
                </a:r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-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-jets show no difference in fake / pile-up contamination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CE9D57-9A43-565C-1E37-FAC074812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0" y="1390939"/>
                <a:ext cx="3831885" cy="2862322"/>
              </a:xfrm>
              <a:prstGeom prst="rect">
                <a:avLst/>
              </a:prstGeom>
              <a:blipFill>
                <a:blip r:embed="rId7"/>
                <a:stretch>
                  <a:fillRect l="-1320" t="-881" b="-22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D49B9-B6FB-88EC-33E0-AEC8FF25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97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7763C-A9F5-DBCA-9F60-AF20C1FEC0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645187"/>
                <a:ext cx="10515600" cy="1325563"/>
              </a:xfrm>
            </p:spPr>
            <p:txBody>
              <a:bodyPr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-Distribution of other Jet Variables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7763C-A9F5-DBCA-9F60-AF20C1FEC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645187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33134-1908-65BE-FB15-BF512870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054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3200" b="1" dirty="0"/>
                  <a:t> of </a:t>
                </a:r>
                <a14:m>
                  <m:oMath xmlns:m="http://schemas.openxmlformats.org/officeDocument/2006/math">
                    <m:r>
                      <a:rPr lang="de-DE" sz="32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3200" b="1" dirty="0"/>
                  <a:t>-hadron to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3200" b="1" dirty="0"/>
                  <a:t> (</a:t>
                </a:r>
                <a14:m>
                  <m:oMath xmlns:m="http://schemas.openxmlformats.org/officeDocument/2006/math">
                    <m:r>
                      <a:rPr lang="de-DE" sz="32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200" b="1" dirty="0"/>
                  <a:t>-sample)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  <a:blipFill>
                <a:blip r:embed="rId3"/>
                <a:stretch>
                  <a:fillRect t="-3448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2974" y="1104404"/>
            <a:ext cx="5761571" cy="432117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6163224" y="1104404"/>
            <a:ext cx="5555802" cy="43211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844018" y="5446758"/>
                <a:ext cx="102475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At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the main hadron (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000" dirty="0"/>
                  <a:t>-hadron) carries a smaller fraction of the total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, so there are other interactions, not derived from the main hadron.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Why can the main hadron carry more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than the overall jet?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18" y="5446758"/>
                <a:ext cx="10247536" cy="1015663"/>
              </a:xfrm>
              <a:prstGeom prst="rect">
                <a:avLst/>
              </a:prstGeom>
              <a:blipFill>
                <a:blip r:embed="rId6"/>
                <a:stretch>
                  <a:fillRect l="-495" t="-2469" b="-9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8A4DE6-A9DC-AE75-20BD-7797C13D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92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3200" b="1" dirty="0"/>
                  <a:t> of </a:t>
                </a:r>
                <a14:m>
                  <m:oMath xmlns:m="http://schemas.openxmlformats.org/officeDocument/2006/math">
                    <m:r>
                      <a:rPr lang="de-DE" sz="32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sz="3200" b="1" dirty="0"/>
                  <a:t>-hadron to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3200" b="1" dirty="0"/>
                  <a:t> (</a:t>
                </a:r>
                <a14:m>
                  <m:oMath xmlns:m="http://schemas.openxmlformats.org/officeDocument/2006/math">
                    <m:r>
                      <a:rPr lang="de-DE" sz="3200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3200" b="1" dirty="0"/>
                  <a:t>-sample)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  <a:blipFill>
                <a:blip r:embed="rId3"/>
                <a:stretch>
                  <a:fillRect t="-3448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2974" y="1104404"/>
            <a:ext cx="5761571" cy="432117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6163224" y="1104404"/>
            <a:ext cx="5555802" cy="43211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844018" y="5446758"/>
                <a:ext cx="102475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000" dirty="0"/>
                  <a:t>-</a:t>
                </a:r>
                <a:r>
                  <a:rPr lang="de-DE" sz="2000" dirty="0" err="1"/>
                  <a:t>hadron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overall</a:t>
                </a:r>
                <a:r>
                  <a:rPr lang="de-DE" sz="2000" dirty="0"/>
                  <a:t> </a:t>
                </a:r>
                <a:r>
                  <a:rPr lang="de-DE" sz="2000" dirty="0" err="1"/>
                  <a:t>carries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less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jet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in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-jets than the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000" dirty="0"/>
                  <a:t>-hadron in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000" dirty="0"/>
                  <a:t>-jets.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Strange peak at approximately 750 GeV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Overall decreasing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18" y="5446758"/>
                <a:ext cx="10247536" cy="1015663"/>
              </a:xfrm>
              <a:prstGeom prst="rect">
                <a:avLst/>
              </a:prstGeom>
              <a:blipFill>
                <a:blip r:embed="rId6"/>
                <a:stretch>
                  <a:fillRect l="-495" t="-2469" b="-9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B4A67B-7B7A-4BD5-92A4-2C07F0D6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278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en-GB" sz="3200" b="1" dirty="0"/>
                  <a:t> of </a:t>
                </a:r>
                <a14:m>
                  <m:oMath xmlns:m="http://schemas.openxmlformats.org/officeDocument/2006/math">
                    <m:r>
                      <a:rPr lang="de-DE" sz="32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3200" b="1" dirty="0"/>
                  <a:t>-hadron (</a:t>
                </a:r>
                <a14:m>
                  <m:oMath xmlns:m="http://schemas.openxmlformats.org/officeDocument/2006/math">
                    <m:r>
                      <a:rPr lang="de-DE" sz="32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200" b="1" dirty="0"/>
                  <a:t>-sample)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  <a:blipFill>
                <a:blip r:embed="rId3"/>
                <a:stretch>
                  <a:fillRect t="-6897" b="-12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2974" y="1104404"/>
            <a:ext cx="5761570" cy="4321178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6163224" y="1104404"/>
            <a:ext cx="5555802" cy="43211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844018" y="5553541"/>
                <a:ext cx="10247536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 decay length of the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000" dirty="0"/>
                  <a:t>-hadron in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000" dirty="0"/>
                  <a:t>-jets increases linearly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What are the 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GB" sz="2000" dirty="0"/>
                  <a:t>?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18" y="5553541"/>
                <a:ext cx="10247536" cy="732060"/>
              </a:xfrm>
              <a:prstGeom prst="rect">
                <a:avLst/>
              </a:prstGeom>
              <a:blipFill>
                <a:blip r:embed="rId6"/>
                <a:stretch>
                  <a:fillRect l="-495" t="-5172" b="-12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0B9F87-E4D2-6F32-B1F6-3093B7F2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68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en-GB" sz="3200" b="1" dirty="0"/>
                  <a:t> of </a:t>
                </a:r>
                <a14:m>
                  <m:oMath xmlns:m="http://schemas.openxmlformats.org/officeDocument/2006/math">
                    <m:r>
                      <a:rPr lang="de-DE" sz="32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sz="3200" b="1" dirty="0"/>
                  <a:t>-hadron (</a:t>
                </a:r>
                <a14:m>
                  <m:oMath xmlns:m="http://schemas.openxmlformats.org/officeDocument/2006/math">
                    <m:r>
                      <a:rPr lang="de-DE" sz="32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3200" b="1" dirty="0"/>
                  <a:t>-sample)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  <a:blipFill>
                <a:blip r:embed="rId3"/>
                <a:stretch>
                  <a:fillRect t="-6897" b="-12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2974" y="1104404"/>
            <a:ext cx="5761570" cy="432117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6163224" y="1104404"/>
            <a:ext cx="5555802" cy="432117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844018" y="5553541"/>
                <a:ext cx="102475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The decay length of the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000" dirty="0"/>
                  <a:t>-hadron in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-jets increases linearly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Doesn’t travel as far as the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000" dirty="0"/>
                  <a:t>-hadron in the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000" dirty="0"/>
                  <a:t>-sample.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18" y="5553541"/>
                <a:ext cx="10247536" cy="707886"/>
              </a:xfrm>
              <a:prstGeom prst="rect">
                <a:avLst/>
              </a:prstGeom>
              <a:blipFill>
                <a:blip r:embed="rId6"/>
                <a:stretch>
                  <a:fillRect l="-495" t="-5357" b="-160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916C9-D1E2-9B0C-A6A1-5C7CA034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15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en-GB" sz="3200" b="1" dirty="0"/>
                  <a:t> of Child Hadron (</a:t>
                </a:r>
                <a14:m>
                  <m:oMath xmlns:m="http://schemas.openxmlformats.org/officeDocument/2006/math">
                    <m:r>
                      <a:rPr lang="de-DE" sz="32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200" b="1" dirty="0"/>
                  <a:t>-sample)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  <a:blipFill>
                <a:blip r:embed="rId3"/>
                <a:stretch>
                  <a:fillRect t="-6897" b="-12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2974" y="1104404"/>
            <a:ext cx="5761570" cy="432117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6163224" y="1104404"/>
            <a:ext cx="5555802" cy="43211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844018" y="5553541"/>
                <a:ext cx="10247536" cy="73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/>
                  <a:t>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dependence as main hadron.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Overall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en-GB" sz="2000" dirty="0"/>
                  <a:t> values for the child hadron.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18" y="5553541"/>
                <a:ext cx="10247536" cy="732060"/>
              </a:xfrm>
              <a:prstGeom prst="rect">
                <a:avLst/>
              </a:prstGeom>
              <a:blipFill>
                <a:blip r:embed="rId6"/>
                <a:stretch>
                  <a:fillRect l="-495" t="-5172" b="-12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BD5A9-D631-76E6-9194-F4735654C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773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F21FD-FA3E-01E3-07C0-F9DE2CC3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96" y="375343"/>
            <a:ext cx="10749208" cy="729061"/>
          </a:xfrm>
        </p:spPr>
        <p:txBody>
          <a:bodyPr>
            <a:noAutofit/>
          </a:bodyPr>
          <a:lstStyle/>
          <a:p>
            <a:pPr algn="ctr"/>
            <a:r>
              <a:rPr lang="en-GB" sz="3200" b="1" dirty="0"/>
              <a:t>Number of Primary Tracks (All samples)</a:t>
            </a:r>
          </a:p>
        </p:txBody>
      </p:sp>
      <p:pic>
        <p:nvPicPr>
          <p:cNvPr id="6" name="Content Placeholder 5" descr="A graph with red lines&#10;&#10;Description automatically generated">
            <a:extLst>
              <a:ext uri="{FF2B5EF4-FFF2-40B4-BE49-F238E27FC236}">
                <a16:creationId xmlns:a16="http://schemas.microsoft.com/office/drawing/2014/main" id="{1E0F72B7-9FD2-BAE9-B5BE-472387F09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398" y="3730795"/>
            <a:ext cx="3669147" cy="2751860"/>
          </a:xfrm>
        </p:spPr>
      </p:pic>
      <p:pic>
        <p:nvPicPr>
          <p:cNvPr id="9" name="Picture 8" descr="A graph with red lines&#10;&#10;Description automatically generated">
            <a:extLst>
              <a:ext uri="{FF2B5EF4-FFF2-40B4-BE49-F238E27FC236}">
                <a16:creationId xmlns:a16="http://schemas.microsoft.com/office/drawing/2014/main" id="{3B7776C5-F69D-6579-9CA3-F040762BC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427" y="3730795"/>
            <a:ext cx="3669146" cy="2751859"/>
          </a:xfrm>
          <a:prstGeom prst="rect">
            <a:avLst/>
          </a:prstGeom>
        </p:spPr>
      </p:pic>
      <p:pic>
        <p:nvPicPr>
          <p:cNvPr id="13" name="Picture 12" descr="A graph with red lines&#10;&#10;Description automatically generated">
            <a:extLst>
              <a:ext uri="{FF2B5EF4-FFF2-40B4-BE49-F238E27FC236}">
                <a16:creationId xmlns:a16="http://schemas.microsoft.com/office/drawing/2014/main" id="{3CC9E390-763B-5EF3-EE69-8451099C7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455" y="3730796"/>
            <a:ext cx="3669146" cy="2751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6189C3-DAFE-AC7E-1BF7-411ECFBEA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455" y="978936"/>
            <a:ext cx="3669146" cy="2751859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68FC3DA9-D240-606A-4141-7B77D70B4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427" y="978935"/>
            <a:ext cx="3669145" cy="2751859"/>
          </a:xfrm>
          <a:prstGeom prst="rect">
            <a:avLst/>
          </a:prstGeom>
        </p:spPr>
      </p:pic>
      <p:pic>
        <p:nvPicPr>
          <p:cNvPr id="7" name="Picture 6" descr="A graph with red lines&#10;&#10;Description automatically generated">
            <a:extLst>
              <a:ext uri="{FF2B5EF4-FFF2-40B4-BE49-F238E27FC236}">
                <a16:creationId xmlns:a16="http://schemas.microsoft.com/office/drawing/2014/main" id="{1EA4865F-C28B-FAFB-58BC-6155405A0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399" y="978935"/>
            <a:ext cx="3669145" cy="275185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C6BE81-6C47-BDAA-161A-2EB65949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78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7763C-A9F5-DBCA-9F60-AF20C1FEC0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2645187"/>
                <a:ext cx="10515600" cy="1325563"/>
              </a:xfrm>
            </p:spPr>
            <p:txBody>
              <a:bodyPr/>
              <a:lstStyle/>
              <a:p>
                <a:pPr algn="ctr"/>
                <a:r>
                  <a:rPr lang="en-GB" dirty="0"/>
                  <a:t>Jet Variables, their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dirty="0"/>
                  <a:t>-distribution and link to model performance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77763C-A9F5-DBCA-9F60-AF20C1FEC0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2645187"/>
                <a:ext cx="10515600" cy="1325563"/>
              </a:xfrm>
              <a:blipFill>
                <a:blip r:embed="rId2"/>
                <a:stretch>
                  <a:fillRect l="-1206" t="-13333" r="-2292" b="-209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D479A-DD71-4C92-8D8B-D4D3AE30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343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</p:spPr>
            <p:txBody>
              <a:bodyPr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de-D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3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3200" b="1" dirty="0"/>
                  <a:t> Histogram for </a:t>
                </a:r>
                <a14:m>
                  <m:oMath xmlns:m="http://schemas.openxmlformats.org/officeDocument/2006/math">
                    <m:r>
                      <a:rPr lang="en-GB" sz="32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200" b="1" dirty="0"/>
                  <a:t>- </a:t>
                </a:r>
                <a14:m>
                  <m:oMath xmlns:m="http://schemas.openxmlformats.org/officeDocument/2006/math">
                    <m:r>
                      <a:rPr lang="en-GB" sz="3200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3200" b="1" dirty="0"/>
                  <a:t>- and light-jets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1396" y="375343"/>
                <a:ext cx="10749208" cy="729061"/>
              </a:xfrm>
              <a:blipFill>
                <a:blip r:embed="rId3"/>
                <a:stretch>
                  <a:fillRect t="-3448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2974" y="976446"/>
            <a:ext cx="5761569" cy="4321177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6234543" y="976444"/>
            <a:ext cx="5555802" cy="43211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844018" y="5553541"/>
                <a:ext cx="1024753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Distinct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distributions in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GB" sz="2000" dirty="0"/>
                  <a:t> sample. Makes it easier for the model to distinguish?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2000" dirty="0"/>
                  <a:t>: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000" dirty="0"/>
                  <a:t>- and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-jet have an almost identical distribution -&gt; look very similar to the model, light-jets still very distinct.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18" y="5553541"/>
                <a:ext cx="10247536" cy="1015663"/>
              </a:xfrm>
              <a:prstGeom prst="rect">
                <a:avLst/>
              </a:prstGeom>
              <a:blipFill>
                <a:blip r:embed="rId6"/>
                <a:stretch>
                  <a:fillRect l="-495" t="-3704" b="-9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D7E10-9E13-96D3-EF96-FFE75094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6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DCBD-18AA-BA66-8DF1-3BC28EA5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Summary &amp; Next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1183C-6741-877D-5169-885D6E784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- and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-jets have similar kinematic properties, while light-jets look more distinct.</a:t>
                </a:r>
              </a:p>
              <a:p>
                <a:endParaRPr lang="en-GB" dirty="0"/>
              </a:p>
              <a:p>
                <a:r>
                  <a:rPr lang="en-GB" dirty="0"/>
                  <a:t>I have not been able to look at the model performance against these last variables.</a:t>
                </a:r>
              </a:p>
              <a:p>
                <a:endParaRPr lang="en-GB" dirty="0"/>
              </a:p>
              <a:p>
                <a:r>
                  <a:rPr lang="en-GB" dirty="0"/>
                  <a:t>Derive model improvements from these results.</a:t>
                </a:r>
              </a:p>
              <a:p>
                <a:endParaRPr lang="en-GB" dirty="0"/>
              </a:p>
              <a:p>
                <a:r>
                  <a:rPr lang="en-GB" dirty="0"/>
                  <a:t>Choose project direction for the rest of the year.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1183C-6741-877D-5169-885D6E784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B0346-E0AA-EECB-7AC4-FA364C96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6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720725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GB" sz="3600" b="1" dirty="0"/>
                  <a:t>Number of tracks from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3600" b="1" dirty="0"/>
                  <a:t> or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𝑩𝑪</m:t>
                    </m:r>
                  </m:oMath>
                </a14:m>
                <a:r>
                  <a:rPr lang="en-GB" sz="3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3600" b="1" dirty="0"/>
                  <a:t>-dependence (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600" b="1" dirty="0"/>
                  <a:t>-sample)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720725"/>
              </a:xfrm>
              <a:blipFill>
                <a:blip r:embed="rId2"/>
                <a:stretch>
                  <a:fillRect t="-5172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31" y="1267504"/>
            <a:ext cx="5763986" cy="432298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6096000" y="1187449"/>
            <a:ext cx="5763987" cy="448310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933713" y="5790787"/>
                <a:ext cx="1032457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/>
                  <a:t>Sub-sample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2000" dirty="0"/>
                  <a:t>-jets: The </a:t>
                </a:r>
                <a:r>
                  <a:rPr lang="de-DE" sz="2000" dirty="0" err="1"/>
                  <a:t>number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tracks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or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behave</a:t>
                </a:r>
                <a:r>
                  <a:rPr lang="de-DE" sz="2000" dirty="0"/>
                  <a:t> in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same </a:t>
                </a:r>
                <a:r>
                  <a:rPr lang="de-DE" sz="2000" dirty="0" err="1"/>
                  <a:t>way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model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performance</a:t>
                </a:r>
                <a:r>
                  <a:rPr lang="de-DE" sz="2000" dirty="0"/>
                  <a:t>: Low </a:t>
                </a:r>
                <a:r>
                  <a:rPr lang="de-DE" sz="2000" dirty="0" err="1"/>
                  <a:t>for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small</a:t>
                </a:r>
                <a:r>
                  <a:rPr lang="de-DE" sz="2000" dirty="0"/>
                  <a:t> and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de-DE" sz="2000" dirty="0"/>
                  <a:t>, </a:t>
                </a:r>
                <a:r>
                  <a:rPr lang="de-DE" sz="2000" dirty="0" err="1"/>
                  <a:t>largest</a:t>
                </a:r>
                <a:r>
                  <a:rPr lang="de-DE" sz="2000" dirty="0"/>
                  <a:t> in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60&lt;</m:t>
                    </m:r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&lt;500 </m:t>
                    </m:r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de-DE" sz="2000" b="0" dirty="0"/>
                  <a:t>.</a:t>
                </a:r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13" y="5790787"/>
                <a:ext cx="10324574" cy="1015663"/>
              </a:xfrm>
              <a:prstGeom prst="rect">
                <a:avLst/>
              </a:prstGeom>
              <a:blipFill>
                <a:blip r:embed="rId5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7D5A5-2600-4B1F-1970-BAF66D81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83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720725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GB" sz="3600" b="1" dirty="0"/>
                  <a:t>Number of tracks from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3600" b="1" dirty="0"/>
                  <a:t> or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𝑩𝑪</m:t>
                    </m:r>
                  </m:oMath>
                </a14:m>
                <a:r>
                  <a:rPr lang="en-GB" sz="3600" b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3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36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3600" b="1" dirty="0"/>
                  <a:t>-dependence (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3600" b="1" dirty="0"/>
                  <a:t>-sample)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720725"/>
              </a:xfrm>
              <a:blipFill>
                <a:blip r:embed="rId2"/>
                <a:stretch>
                  <a:fillRect t="-5172"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0031" y="1267504"/>
            <a:ext cx="5763985" cy="432298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6096000" y="1187449"/>
            <a:ext cx="5763987" cy="448310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933713" y="5670550"/>
                <a:ext cx="1032457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i="1" dirty="0"/>
                  <a:t>Question</a:t>
                </a:r>
                <a:r>
                  <a:rPr lang="de-DE" sz="2000" dirty="0"/>
                  <a:t>: “</a:t>
                </a:r>
                <a:r>
                  <a:rPr lang="de-DE" sz="2000" dirty="0" err="1"/>
                  <a:t>Why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are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these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bins</a:t>
                </a:r>
                <a:r>
                  <a:rPr lang="de-DE" sz="2000" dirty="0"/>
                  <a:t> not all 0, </a:t>
                </a:r>
                <a:r>
                  <a:rPr lang="de-DE" sz="2000" dirty="0" err="1"/>
                  <a:t>since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2000" dirty="0"/>
                  <a:t>-jets </a:t>
                </a:r>
                <a:r>
                  <a:rPr lang="de-DE" sz="2000" dirty="0" err="1"/>
                  <a:t>should</a:t>
                </a:r>
                <a:r>
                  <a:rPr lang="de-DE" sz="2000" dirty="0"/>
                  <a:t> not </a:t>
                </a:r>
                <a:r>
                  <a:rPr lang="de-DE" sz="2000" dirty="0" err="1"/>
                  <a:t>contain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any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dirty="0"/>
                  <a:t>-</a:t>
                </a:r>
                <a:r>
                  <a:rPr lang="de-DE" sz="2000" dirty="0" err="1"/>
                  <a:t>hadrons</a:t>
                </a:r>
                <a:r>
                  <a:rPr lang="de-DE" sz="2000" dirty="0"/>
                  <a:t>?“</a:t>
                </a:r>
              </a:p>
              <a:p>
                <a:pPr algn="ctr"/>
                <a:r>
                  <a:rPr lang="de-DE" sz="2000" b="0" i="1" dirty="0"/>
                  <a:t>Nikita</a:t>
                </a:r>
                <a:r>
                  <a:rPr lang="de-DE" sz="2000" b="0" dirty="0"/>
                  <a:t>: </a:t>
                </a:r>
                <a:r>
                  <a:rPr lang="de-DE" sz="2000" dirty="0"/>
                  <a:t>“</a:t>
                </a:r>
                <a:r>
                  <a:rPr lang="de-DE" sz="2000" b="0" dirty="0" err="1"/>
                  <a:t>You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can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have</a:t>
                </a:r>
                <a:r>
                  <a:rPr lang="de-DE" sz="2000" b="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2000" b="0" dirty="0"/>
                  <a:t>- and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de-DE" sz="2000" b="0" dirty="0"/>
                  <a:t>-jets </a:t>
                </a:r>
                <a:r>
                  <a:rPr lang="de-DE" sz="2000" b="0" dirty="0" err="1"/>
                  <a:t>near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each</a:t>
                </a:r>
                <a:r>
                  <a:rPr lang="de-DE" sz="2000" b="0" dirty="0"/>
                  <a:t> </a:t>
                </a:r>
                <a:r>
                  <a:rPr lang="de-DE" sz="2000" b="0" dirty="0" err="1"/>
                  <a:t>other</a:t>
                </a:r>
                <a:r>
                  <a:rPr lang="de-DE" sz="2000" dirty="0"/>
                  <a:t>, so </a:t>
                </a:r>
                <a:r>
                  <a:rPr lang="de-DE" sz="2000" dirty="0" err="1"/>
                  <a:t>that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dirty="0"/>
                  <a:t>-</a:t>
                </a:r>
                <a:r>
                  <a:rPr lang="de-DE" sz="2000" dirty="0" err="1"/>
                  <a:t>hadron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intersect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with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c-</a:t>
                </a:r>
                <a:r>
                  <a:rPr lang="de-DE" sz="2000" dirty="0" err="1"/>
                  <a:t>cone</a:t>
                </a:r>
                <a:r>
                  <a:rPr lang="de-DE" sz="2000" dirty="0"/>
                  <a:t>. </a:t>
                </a:r>
                <a:r>
                  <a:rPr lang="de-DE" sz="2000" dirty="0" err="1"/>
                  <a:t>When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assigning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flavour</a:t>
                </a:r>
                <a:r>
                  <a:rPr lang="de-DE" sz="2000" dirty="0"/>
                  <a:t>, </a:t>
                </a:r>
                <a:r>
                  <a:rPr lang="de-DE" sz="2000" dirty="0" err="1"/>
                  <a:t>however</a:t>
                </a:r>
                <a:r>
                  <a:rPr lang="de-DE" sz="2000" dirty="0"/>
                  <a:t>, </a:t>
                </a:r>
                <a:r>
                  <a:rPr lang="de-DE" sz="2000" dirty="0" err="1"/>
                  <a:t>we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look</a:t>
                </a:r>
                <a:r>
                  <a:rPr lang="de-DE" sz="2000" dirty="0"/>
                  <a:t> at a </a:t>
                </a:r>
                <a:r>
                  <a:rPr lang="de-DE" sz="2000" dirty="0" err="1"/>
                  <a:t>tighter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cone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de-DE" sz="2000" b="0" dirty="0"/>
                  <a:t>.“</a:t>
                </a:r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13" y="5670550"/>
                <a:ext cx="10324574" cy="1323439"/>
              </a:xfrm>
              <a:prstGeom prst="rect">
                <a:avLst/>
              </a:prstGeom>
              <a:blipFill>
                <a:blip r:embed="rId5"/>
                <a:stretch>
                  <a:fillRect t="-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54BC83-A035-EB7D-6BAA-35330E5D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2974" y="375344"/>
                <a:ext cx="3460668" cy="1451800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GB" sz="3600" b="1" dirty="0"/>
                  <a:t>Number of tracks from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3600" b="1" dirty="0"/>
                  <a:t> and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𝑩𝑪</m:t>
                    </m:r>
                  </m:oMath>
                </a14:m>
                <a:r>
                  <a:rPr lang="en-GB" sz="3600" b="1" dirty="0"/>
                  <a:t>: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600" b="1" dirty="0"/>
                  <a:t>-efficiency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2974" y="375344"/>
                <a:ext cx="3460668" cy="1451800"/>
              </a:xfrm>
              <a:blipFill>
                <a:blip r:embed="rId2"/>
                <a:stretch>
                  <a:fillRect l="-1832" t="-6957" r="-1832" b="-1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1292" y="293832"/>
            <a:ext cx="3841529" cy="298785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8064593" y="293832"/>
            <a:ext cx="3841529" cy="298785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285878" y="1827144"/>
                <a:ext cx="364776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Had </a:t>
                </a:r>
                <a:r>
                  <a:rPr lang="de-DE" sz="2000" dirty="0" err="1"/>
                  <a:t>to</a:t>
                </a:r>
                <a:r>
                  <a:rPr lang="de-DE" sz="2000" dirty="0"/>
                  <a:t> </a:t>
                </a:r>
                <a:r>
                  <a:rPr lang="de-DE" sz="2000" dirty="0" err="1"/>
                  <a:t>keep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two</a:t>
                </a:r>
                <a:r>
                  <a:rPr lang="de-DE" sz="2000" dirty="0"/>
                  <a:t> variables separate.</a:t>
                </a:r>
              </a:p>
              <a:p>
                <a:endParaRPr lang="de-DE" sz="2000" dirty="0"/>
              </a:p>
              <a:p>
                <a:r>
                  <a:rPr lang="de-DE" sz="2000" dirty="0"/>
                  <a:t>More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or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tracks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improve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2000" dirty="0"/>
                  <a:t>-efficiency.</a:t>
                </a:r>
              </a:p>
              <a:p>
                <a:endParaRPr lang="de-DE" sz="2000" b="0" dirty="0"/>
              </a:p>
              <a:p>
                <a:r>
                  <a:rPr lang="de-DE" sz="2000" dirty="0"/>
                  <a:t>Note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low</a:t>
                </a:r>
                <a:r>
                  <a:rPr lang="de-DE" sz="2000" dirty="0"/>
                  <a:t> </a:t>
                </a:r>
                <a:r>
                  <a:rPr lang="de-DE" sz="2000" dirty="0" err="1"/>
                  <a:t>statistics</a:t>
                </a:r>
                <a:r>
                  <a:rPr lang="de-DE" sz="2000" dirty="0"/>
                  <a:t> in </a:t>
                </a:r>
                <a:r>
                  <a:rPr lang="de-DE" sz="2000" dirty="0" err="1"/>
                  <a:t>higher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bins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with</a:t>
                </a:r>
                <a:r>
                  <a:rPr lang="de-DE" sz="2000" dirty="0"/>
                  <a:t> </a:t>
                </a:r>
                <a:r>
                  <a:rPr lang="de-DE" sz="2000" dirty="0" err="1"/>
                  <a:t>most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likely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incorrectly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propagated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uncertainties</a:t>
                </a:r>
                <a:r>
                  <a:rPr lang="de-DE" sz="2000" dirty="0"/>
                  <a:t>.</a:t>
                </a:r>
              </a:p>
              <a:p>
                <a:endParaRPr lang="de-DE" sz="2000" dirty="0"/>
              </a:p>
              <a:p>
                <a:r>
                  <a:rPr lang="de-DE" sz="2000" dirty="0"/>
                  <a:t>All </a:t>
                </a:r>
                <a:r>
                  <a:rPr lang="de-DE" sz="2000" dirty="0" err="1"/>
                  <a:t>jets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including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or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are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2000" dirty="0"/>
                  <a:t>-jets. More </a:t>
                </a:r>
                <a:r>
                  <a:rPr lang="de-DE" sz="2000" dirty="0" err="1"/>
                  <a:t>tracks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main</a:t>
                </a:r>
                <a:r>
                  <a:rPr lang="de-DE" sz="2000" dirty="0"/>
                  <a:t> </a:t>
                </a:r>
                <a:r>
                  <a:rPr lang="de-DE" sz="2000" dirty="0" err="1"/>
                  <a:t>hadron</a:t>
                </a:r>
                <a:r>
                  <a:rPr lang="de-DE" sz="2000" dirty="0"/>
                  <a:t> will </a:t>
                </a:r>
                <a:r>
                  <a:rPr lang="de-DE" sz="2000" dirty="0" err="1"/>
                  <a:t>make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more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obvious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that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it</a:t>
                </a:r>
                <a:r>
                  <a:rPr lang="de-DE" sz="2000" dirty="0"/>
                  <a:t> </a:t>
                </a:r>
                <a:r>
                  <a:rPr lang="de-DE" sz="2000" dirty="0" err="1"/>
                  <a:t>is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present</a:t>
                </a:r>
                <a:r>
                  <a:rPr lang="de-DE" sz="2000" dirty="0"/>
                  <a:t>.</a:t>
                </a:r>
                <a:endParaRPr lang="en-GB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78" y="1827144"/>
                <a:ext cx="3647764" cy="4401205"/>
              </a:xfrm>
              <a:prstGeom prst="rect">
                <a:avLst/>
              </a:prstGeom>
              <a:blipFill>
                <a:blip r:embed="rId5"/>
                <a:stretch>
                  <a:fillRect l="-1736" t="-865" r="-1042" b="-14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5A976DFE-AA14-4EF6-DE58-3964D0294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235" y="3572600"/>
            <a:ext cx="3841530" cy="2987857"/>
          </a:xfrm>
          <a:prstGeom prst="rect">
            <a:avLst/>
          </a:prstGeom>
        </p:spPr>
      </p:pic>
      <p:pic>
        <p:nvPicPr>
          <p:cNvPr id="6" name="Picture 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5826A6DA-B99C-EF73-6492-0DD71B53F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593" y="3572601"/>
            <a:ext cx="3841529" cy="29878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EB343-8EF1-B82B-B7F2-53269A1E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8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2974" y="375344"/>
                <a:ext cx="3460668" cy="1451800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GB" sz="3600" b="1" dirty="0"/>
                  <a:t>Number of tracks from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3600" b="1" dirty="0"/>
                  <a:t> and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𝑩𝑪</m:t>
                    </m:r>
                  </m:oMath>
                </a14:m>
                <a:r>
                  <a:rPr lang="en-GB" sz="3600" b="1" dirty="0"/>
                  <a:t>: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3600" b="1" dirty="0"/>
                  <a:t>-rejection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2974" y="375344"/>
                <a:ext cx="3460668" cy="1451800"/>
              </a:xfrm>
              <a:blipFill>
                <a:blip r:embed="rId2"/>
                <a:stretch>
                  <a:fillRect l="-1099" t="-6957" r="-1099" b="-11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1292" y="293832"/>
            <a:ext cx="3841529" cy="298785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8064593" y="293832"/>
            <a:ext cx="3841529" cy="2987856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285878" y="1993399"/>
                <a:ext cx="3647764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The </a:t>
                </a:r>
                <a:r>
                  <a:rPr lang="de-DE" sz="2000" dirty="0" err="1"/>
                  <a:t>number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of</a:t>
                </a:r>
                <a:r>
                  <a:rPr lang="de-DE" sz="2000" dirty="0"/>
                  <a:t> </a:t>
                </a:r>
                <a:r>
                  <a:rPr lang="de-DE" sz="2000" dirty="0" err="1"/>
                  <a:t>tracks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000" dirty="0"/>
                  <a:t>/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en-GB" sz="2000" dirty="0"/>
                  <a:t> is a defining variable of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000" dirty="0"/>
                  <a:t>-jets.</a:t>
                </a:r>
              </a:p>
              <a:p>
                <a:endParaRPr lang="en-GB" sz="2000" dirty="0"/>
              </a:p>
              <a:p>
                <a:r>
                  <a:rPr lang="en-GB" sz="2000" dirty="0" err="1"/>
                  <a:t>Backround</a:t>
                </a:r>
                <a:r>
                  <a:rPr lang="en-GB" sz="2000" dirty="0"/>
                  <a:t> rejection decreases in bins with a large number of </a:t>
                </a:r>
                <a14:m>
                  <m:oMath xmlns:m="http://schemas.openxmlformats.org/officeDocument/2006/math">
                    <m:r>
                      <a:rPr lang="de-DE" sz="20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000" dirty="0"/>
                  <a:t>/</a:t>
                </a:r>
                <a14:m>
                  <m:oMath xmlns:m="http://schemas.openxmlformats.org/officeDocument/2006/math">
                    <m:r>
                      <a:rPr lang="de-DE" sz="2000" i="1" dirty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en-GB" sz="2000" dirty="0"/>
                  <a:t>-tracks. 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These bins do not have much background anyways, and if they do it will look very similar to the signal.</a:t>
                </a:r>
              </a:p>
              <a:p>
                <a:endParaRPr lang="en-GB" sz="2000" dirty="0"/>
              </a:p>
              <a:p>
                <a:endParaRPr lang="en-GB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78" y="1993399"/>
                <a:ext cx="3647764" cy="4093428"/>
              </a:xfrm>
              <a:prstGeom prst="rect">
                <a:avLst/>
              </a:prstGeom>
              <a:blipFill>
                <a:blip r:embed="rId5"/>
                <a:stretch>
                  <a:fillRect l="-1736" t="-617" r="-2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976DFE-AA14-4EF6-DE58-3964D02942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175235" y="3572600"/>
            <a:ext cx="3841530" cy="298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6A6DA-B99C-EF73-6492-0DD71B53F7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064593" y="3572601"/>
            <a:ext cx="3841529" cy="2987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E45F0-E66F-B128-75D4-744559B4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89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2974" y="375344"/>
                <a:ext cx="3460668" cy="14518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sz="2400" b="1" dirty="0"/>
                  <a:t>Number of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2400" b="1" dirty="0"/>
                  <a:t> and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sz="2400" b="1" dirty="0"/>
                  <a:t> hadrons: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2400" b="1" dirty="0"/>
                  <a:t>-dependence (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2400" b="1" dirty="0"/>
                  <a:t>-sample)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2974" y="375344"/>
                <a:ext cx="3460668" cy="1451800"/>
              </a:xfrm>
              <a:blipFill>
                <a:blip r:embed="rId3"/>
                <a:stretch>
                  <a:fillRect l="-366" r="-2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42107" y="301383"/>
            <a:ext cx="4024488" cy="301836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8139987" y="245488"/>
            <a:ext cx="4024488" cy="31301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285878" y="1827144"/>
                <a:ext cx="3647764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Number of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000" dirty="0"/>
                  <a:t>-hadrons per jet: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Larger in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-region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Variable grows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with a strangely high result in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sz="20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2000" dirty="0"/>
              </a:p>
              <a:p>
                <a:r>
                  <a:rPr lang="en-GB" sz="2000" i="1" dirty="0"/>
                  <a:t>Question: </a:t>
                </a:r>
                <a:r>
                  <a:rPr lang="en-GB" sz="2000" dirty="0"/>
                  <a:t>“How can a b-jet have less than one B-hadron, as seen in the lowest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 bin?”</a:t>
                </a:r>
              </a:p>
              <a:p>
                <a:r>
                  <a:rPr lang="en-GB" sz="2000" i="1" dirty="0"/>
                  <a:t>Nikita: </a:t>
                </a:r>
                <a:r>
                  <a:rPr lang="en-GB" sz="2000" dirty="0"/>
                  <a:t>“This is due to the definition of a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000" dirty="0"/>
                  <a:t>-hadron within a jet.”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000" dirty="0"/>
              </a:p>
              <a:p>
                <a:r>
                  <a:rPr lang="en-GB" sz="2000" dirty="0"/>
                  <a:t>Number of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000" dirty="0"/>
                  <a:t>-hadrons per jet: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000" dirty="0"/>
                  <a:t>Variable grows continuously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78" y="1827144"/>
                <a:ext cx="3647764" cy="4708981"/>
              </a:xfrm>
              <a:prstGeom prst="rect">
                <a:avLst/>
              </a:prstGeom>
              <a:blipFill>
                <a:blip r:embed="rId6"/>
                <a:stretch>
                  <a:fillRect l="-1736" t="-809" r="-1389" b="-1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976DFE-AA14-4EF6-DE58-3964D02942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342108" y="3357199"/>
            <a:ext cx="4024487" cy="3018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6A6DA-B99C-EF73-6492-0DD71B53F7A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139987" y="3375643"/>
            <a:ext cx="4024488" cy="30183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918C61-34CB-1773-5F14-274F041D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0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72974" y="375344"/>
                <a:ext cx="3460668" cy="1451800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GB" sz="2400" b="1" dirty="0"/>
                  <a:t>Number of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2400" b="1" dirty="0"/>
                  <a:t> and 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sz="2400" b="1" dirty="0"/>
                  <a:t> hadrons: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de-DE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GB" sz="2400" b="1" dirty="0"/>
                  <a:t>-dependence (</a:t>
                </a:r>
                <a14:m>
                  <m:oMath xmlns:m="http://schemas.openxmlformats.org/officeDocument/2006/math">
                    <m:r>
                      <a:rPr lang="de-DE" sz="24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2400" b="1" dirty="0"/>
                  <a:t>-sample)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72974" y="375344"/>
                <a:ext cx="3460668" cy="1451800"/>
              </a:xfrm>
              <a:blipFill>
                <a:blip r:embed="rId3"/>
                <a:stretch>
                  <a:fillRect l="-366" r="-2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50629" y="317961"/>
            <a:ext cx="4024486" cy="301836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8139987" y="245488"/>
            <a:ext cx="4024488" cy="313015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285878" y="1827144"/>
                <a:ext cx="3647764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The number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000" dirty="0"/>
                  <a:t>-hadrons in the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2000" dirty="0"/>
                  <a:t>-jets grows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, but levels off at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. 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In the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2000" dirty="0"/>
                  <a:t>-sample the number of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000" dirty="0"/>
                  <a:t>-hadrons grows consistently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2000" dirty="0"/>
                  <a:t>.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The non-zero number of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2000" dirty="0"/>
                  <a:t>-hadrons was due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000" dirty="0"/>
                  <a:t> chosen for assigning the flavours.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78" y="1827144"/>
                <a:ext cx="3647764" cy="3477875"/>
              </a:xfrm>
              <a:prstGeom prst="rect">
                <a:avLst/>
              </a:prstGeom>
              <a:blipFill>
                <a:blip r:embed="rId6"/>
                <a:stretch>
                  <a:fillRect l="-1736" t="-1095" r="-347" b="-2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A976DFE-AA14-4EF6-DE58-3964D02942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75234" y="3375646"/>
            <a:ext cx="4175276" cy="3131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6A6DA-B99C-EF73-6492-0DD71B53F7A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064594" y="3375646"/>
            <a:ext cx="4175274" cy="31314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924DC7-D329-1887-5DDF-097D896E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55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720725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GB" sz="3600" b="1" dirty="0"/>
                  <a:t>Number of </a:t>
                </a:r>
                <a14:m>
                  <m:oMath xmlns:m="http://schemas.openxmlformats.org/officeDocument/2006/math">
                    <m:r>
                      <a:rPr lang="de-DE" sz="36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GB" sz="3600" b="1" dirty="0"/>
                  <a:t>-hadrons: </a:t>
                </a:r>
                <a14:m>
                  <m:oMath xmlns:m="http://schemas.openxmlformats.org/officeDocument/2006/math">
                    <m:r>
                      <a:rPr lang="en-GB" sz="36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600" b="1" dirty="0"/>
                  <a:t>-efficiency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3F21FD-FA3E-01E3-07C0-F9DE2CC3F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720725"/>
              </a:xfrm>
              <a:blipFill>
                <a:blip r:embed="rId2"/>
                <a:stretch>
                  <a:fillRect t="-12069" b="-224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8DB796C-CAE0-7300-DF58-D7AB7EB0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2959" y="1267504"/>
            <a:ext cx="5558128" cy="432298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D7ED1AD-05D0-A1B3-00C2-19729D521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6096000" y="1187449"/>
            <a:ext cx="5763987" cy="448310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/>
              <p:nvPr/>
            </p:nvSpPr>
            <p:spPr>
              <a:xfrm>
                <a:off x="933713" y="5670550"/>
                <a:ext cx="103245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/>
                  <a:t>The model performs well in bins with large number of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000" dirty="0"/>
                  <a:t>-hadrons.</a:t>
                </a:r>
              </a:p>
              <a:p>
                <a:pPr algn="ctr"/>
                <a:r>
                  <a:rPr lang="en-GB" sz="2000" dirty="0"/>
                  <a:t>In fact, it performs worse when no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000" dirty="0"/>
                  <a:t>-hadrons are in the jet.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F052D-2BB9-88FD-45F3-4B130EA26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13" y="5670550"/>
                <a:ext cx="10324574" cy="707886"/>
              </a:xfrm>
              <a:prstGeom prst="rect">
                <a:avLst/>
              </a:prstGeom>
              <a:blipFill>
                <a:blip r:embed="rId5"/>
                <a:stretch>
                  <a:fillRect t="-3509" b="-140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F2A1A0-FBD1-C832-10DE-4BA5E57D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FFD44-168B-1C43-8782-2446C5982D8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046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1057</Words>
  <Application>Microsoft Macintosh PowerPoint</Application>
  <PresentationFormat>Widescreen</PresentationFormat>
  <Paragraphs>125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PowerPoint Presentation</vt:lpstr>
      <vt:lpstr>Jet Variables, their p_T-distribution and link to model performance</vt:lpstr>
      <vt:lpstr>Number of tracks from B or BC: p_T-dependence (b-sample)</vt:lpstr>
      <vt:lpstr>Number of tracks from B or BC: p_T-dependence (c-sample)</vt:lpstr>
      <vt:lpstr>Number of tracks from B and BC: b-efficiency</vt:lpstr>
      <vt:lpstr>Number of tracks from B and BC: c-rejection</vt:lpstr>
      <vt:lpstr>Number of B and C hadrons: p_T-dependence (b-sample)</vt:lpstr>
      <vt:lpstr>Number of B and C hadrons: p_T-dependence (c-sample)</vt:lpstr>
      <vt:lpstr>Number of C-hadrons: b-efficiency</vt:lpstr>
      <vt:lpstr>Number of C hadrons: background rejection</vt:lpstr>
      <vt:lpstr>Number of fake &amp; pile-up tracks</vt:lpstr>
      <vt:lpstr>Number of fake &amp; pile-up tracks: p_T (b- and c-sample)</vt:lpstr>
      <vt:lpstr>p_T-Distribution of other Jet Variables</vt:lpstr>
      <vt:lpstr>p_T of B-hadron to jet p_T (b-sample)</vt:lpstr>
      <vt:lpstr>p_T of C-hadron to jet p_T (c-sample)</vt:lpstr>
      <vt:lpstr>L_xy of B-hadron (b-sample)</vt:lpstr>
      <vt:lpstr>L_xy of C-hadron (c-sample)</vt:lpstr>
      <vt:lpstr>L_xy of Child Hadron (b-sample)</vt:lpstr>
      <vt:lpstr>Number of Primary Tracks (All samples)</vt:lpstr>
      <vt:lpstr>p_T Histogram for b- c- and light-jets</vt:lpstr>
      <vt:lpstr>Summary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Honscheid, Ruben</dc:creator>
  <cp:lastModifiedBy>Honscheid, Ruben</cp:lastModifiedBy>
  <cp:revision>13</cp:revision>
  <dcterms:created xsi:type="dcterms:W3CDTF">2023-12-13T12:42:31Z</dcterms:created>
  <dcterms:modified xsi:type="dcterms:W3CDTF">2023-12-14T19:00:10Z</dcterms:modified>
</cp:coreProperties>
</file>